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44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813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9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5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02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10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11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41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58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14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27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5D592-EF87-4E37-89E4-EE2E667D1E20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68CB8-0336-4679-9E2D-51B5A341048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86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m4a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5.m4a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8.m4a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8.m4a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1.m4a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1.m4a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1</a:t>
            </a:fld>
            <a:endParaRPr lang="en-GB"/>
          </a:p>
        </p:txBody>
      </p:sp>
      <p:sp>
        <p:nvSpPr>
          <p:cNvPr id="7" name="Tekstvak 6"/>
          <p:cNvSpPr txBox="1"/>
          <p:nvPr/>
        </p:nvSpPr>
        <p:spPr>
          <a:xfrm flipH="1">
            <a:off x="2000203" y="1140823"/>
            <a:ext cx="75655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400" b="1" dirty="0" smtClean="0"/>
              <a:t>Hoofdstuk </a:t>
            </a:r>
            <a:r>
              <a:rPr lang="nl-BE" sz="2400" b="1" dirty="0" smtClean="0"/>
              <a:t>2, Deel 2: </a:t>
            </a:r>
            <a:r>
              <a:rPr lang="nl-BE" sz="2400" b="1" dirty="0" smtClean="0"/>
              <a:t>Meetkunde </a:t>
            </a:r>
            <a:r>
              <a:rPr lang="nl-BE" sz="2400" b="1" dirty="0" smtClean="0"/>
              <a:t>met </a:t>
            </a:r>
            <a:r>
              <a:rPr lang="nl-BE" sz="2400" b="1" dirty="0" smtClean="0"/>
              <a:t>vectoren</a:t>
            </a:r>
            <a:endParaRPr lang="nl-BE" sz="2400" b="1" dirty="0" smtClean="0"/>
          </a:p>
        </p:txBody>
      </p:sp>
      <p:pic>
        <p:nvPicPr>
          <p:cNvPr id="8" name="Inhoud 3D-meetkun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4401" y="2459109"/>
            <a:ext cx="487363" cy="487363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203" y="2107806"/>
            <a:ext cx="57721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10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08" y="1173343"/>
            <a:ext cx="7324725" cy="1933575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 flipH="1">
            <a:off x="9256122" y="1879265"/>
            <a:ext cx="14521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ONTHOUDEN</a:t>
            </a:r>
            <a:endParaRPr lang="en-GB" dirty="0"/>
          </a:p>
        </p:txBody>
      </p:sp>
      <p:cxnSp>
        <p:nvCxnSpPr>
          <p:cNvPr id="5" name="Rechte verbindingslijn met pijl 4"/>
          <p:cNvCxnSpPr/>
          <p:nvPr/>
        </p:nvCxnSpPr>
        <p:spPr>
          <a:xfrm flipV="1">
            <a:off x="5921829" y="2090057"/>
            <a:ext cx="3230880" cy="167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9261067" y="2720518"/>
            <a:ext cx="206719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1200" dirty="0" smtClean="0"/>
              <a:t>Het woord ‘normaal’ betekend ‘loodrecht op’.</a:t>
            </a:r>
            <a:endParaRPr lang="en-GB" sz="1200" dirty="0"/>
          </a:p>
        </p:txBody>
      </p:sp>
      <p:sp>
        <p:nvSpPr>
          <p:cNvPr id="9" name="Tekstvak 8"/>
          <p:cNvSpPr txBox="1"/>
          <p:nvPr/>
        </p:nvSpPr>
        <p:spPr>
          <a:xfrm>
            <a:off x="9256122" y="3341588"/>
            <a:ext cx="253528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ONTHOUDEN:</a:t>
            </a:r>
          </a:p>
          <a:p>
            <a:r>
              <a:rPr lang="nl-BE" sz="1200" dirty="0" smtClean="0"/>
              <a:t>De vector met componenten (</a:t>
            </a:r>
            <a:r>
              <a:rPr lang="nl-BE" sz="1200" dirty="0" err="1" smtClean="0"/>
              <a:t>a,b,c</a:t>
            </a:r>
            <a:r>
              <a:rPr lang="nl-BE" sz="1200" dirty="0" smtClean="0"/>
              <a:t>) staat loodrecht op het vlak </a:t>
            </a:r>
            <a:r>
              <a:rPr lang="nl-BE" sz="1200" dirty="0" err="1" smtClean="0"/>
              <a:t>ax+by+cz+d</a:t>
            </a:r>
            <a:r>
              <a:rPr lang="nl-BE" sz="1200" dirty="0" smtClean="0"/>
              <a:t>=0.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9587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11</a:t>
            </a:fld>
            <a:endParaRPr lang="en-GB"/>
          </a:p>
        </p:txBody>
      </p:sp>
      <p:sp>
        <p:nvSpPr>
          <p:cNvPr id="5" name="Tekstvak 4"/>
          <p:cNvSpPr txBox="1"/>
          <p:nvPr/>
        </p:nvSpPr>
        <p:spPr>
          <a:xfrm flipH="1">
            <a:off x="1047203" y="1001486"/>
            <a:ext cx="60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smtClean="0"/>
              <a:t>2.3 </a:t>
            </a:r>
            <a:r>
              <a:rPr lang="nl-BE" b="1" dirty="0" smtClean="0"/>
              <a:t>Scalair product van twee vectoren in IR</a:t>
            </a:r>
            <a:r>
              <a:rPr lang="nl-BE" b="1" baseline="30000" dirty="0" smtClean="0"/>
              <a:t>3</a:t>
            </a:r>
            <a:r>
              <a:rPr lang="nl-BE" b="1" dirty="0" smtClean="0"/>
              <a:t> en toepassingen</a:t>
            </a:r>
            <a:endParaRPr lang="en-GB" b="1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03" y="1647817"/>
            <a:ext cx="5534706" cy="5131658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7996646" y="1959429"/>
            <a:ext cx="306324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1200" dirty="0" smtClean="0"/>
              <a:t>Let op de notatie: een ● en dus geen gewone .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/>
              <p:cNvSpPr txBox="1"/>
              <p:nvPr/>
            </p:nvSpPr>
            <p:spPr>
              <a:xfrm>
                <a:off x="7996646" y="3300770"/>
                <a:ext cx="2836817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1200" dirty="0" smtClean="0"/>
                  <a:t> </a:t>
                </a:r>
                <a:r>
                  <a:rPr lang="en-GB" sz="1200" dirty="0" err="1" smtClean="0"/>
                  <a:t>betekent</a:t>
                </a:r>
                <a:r>
                  <a:rPr lang="en-GB" sz="1200" dirty="0" smtClean="0"/>
                  <a:t> </a:t>
                </a:r>
                <a:r>
                  <a:rPr lang="en-GB" sz="1200" dirty="0" err="1" smtClean="0"/>
                  <a:t>lengte</a:t>
                </a:r>
                <a:r>
                  <a:rPr lang="en-GB" sz="1200" dirty="0" smtClean="0"/>
                  <a:t> of norm van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nl-BE" sz="1200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4" name="Tekstvak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646" y="3300770"/>
                <a:ext cx="2836817" cy="276999"/>
              </a:xfrm>
              <a:prstGeom prst="rect">
                <a:avLst/>
              </a:prstGeom>
              <a:blipFill>
                <a:blip r:embed="rId7"/>
                <a:stretch>
                  <a:fillRect r="-2784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agina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6646" y="4642111"/>
            <a:ext cx="487363" cy="487363"/>
          </a:xfrm>
          <a:prstGeom prst="rect">
            <a:avLst/>
          </a:prstGeom>
        </p:spPr>
      </p:pic>
      <p:cxnSp>
        <p:nvCxnSpPr>
          <p:cNvPr id="9" name="Rechte verbindingslijn met pijl 8"/>
          <p:cNvCxnSpPr/>
          <p:nvPr/>
        </p:nvCxnSpPr>
        <p:spPr>
          <a:xfrm>
            <a:off x="6581909" y="4885792"/>
            <a:ext cx="1142594" cy="1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56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12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89" y="328519"/>
            <a:ext cx="6065112" cy="6392956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8046720" y="1628503"/>
            <a:ext cx="21336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1400" dirty="0" smtClean="0"/>
              <a:t>ONTHOUDEN:</a:t>
            </a:r>
          </a:p>
          <a:p>
            <a:r>
              <a:rPr lang="nl-BE" sz="1400" dirty="0" smtClean="0"/>
              <a:t>Twee vectoren staan loodrecht op elkaar als en slechts als hun scalair product is nul.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9491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13</a:t>
            </a:fld>
            <a:endParaRPr lang="en-GB"/>
          </a:p>
        </p:txBody>
      </p:sp>
      <p:sp>
        <p:nvSpPr>
          <p:cNvPr id="5" name="Tekstvak 4"/>
          <p:cNvSpPr txBox="1"/>
          <p:nvPr/>
        </p:nvSpPr>
        <p:spPr>
          <a:xfrm flipH="1">
            <a:off x="1047203" y="1001486"/>
            <a:ext cx="60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smtClean="0"/>
              <a:t>2.4 </a:t>
            </a:r>
            <a:r>
              <a:rPr lang="nl-BE" b="1" dirty="0" smtClean="0"/>
              <a:t>Hoekberekeningen m.b.t. vlakken en rechten in IR</a:t>
            </a:r>
            <a:r>
              <a:rPr lang="nl-BE" b="1" baseline="30000" dirty="0" smtClean="0"/>
              <a:t>3</a:t>
            </a:r>
            <a:endParaRPr lang="en-GB" b="1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03" y="1737224"/>
            <a:ext cx="6619875" cy="239077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328" y="2063932"/>
            <a:ext cx="4393939" cy="3833728"/>
          </a:xfrm>
          <a:prstGeom prst="rect">
            <a:avLst/>
          </a:prstGeom>
        </p:spPr>
      </p:pic>
      <p:pic>
        <p:nvPicPr>
          <p:cNvPr id="8" name="Hoek twee vector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29605" y="4882696"/>
            <a:ext cx="487363" cy="487363"/>
          </a:xfrm>
          <a:prstGeom prst="rect">
            <a:avLst/>
          </a:prstGeom>
        </p:spPr>
      </p:pic>
      <p:cxnSp>
        <p:nvCxnSpPr>
          <p:cNvPr id="10" name="Rechte verbindingslijn met pijl 9"/>
          <p:cNvCxnSpPr/>
          <p:nvPr/>
        </p:nvCxnSpPr>
        <p:spPr>
          <a:xfrm flipH="1" flipV="1">
            <a:off x="4537166" y="4127999"/>
            <a:ext cx="984068" cy="75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/>
          <p:cNvSpPr txBox="1"/>
          <p:nvPr/>
        </p:nvSpPr>
        <p:spPr>
          <a:xfrm flipH="1">
            <a:off x="1282335" y="4882696"/>
            <a:ext cx="21401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1200" dirty="0" smtClean="0"/>
              <a:t>De hoek tussen twee vlakken is gelijk aan de hoek tussen hun normaalvectoren.</a:t>
            </a:r>
            <a:endParaRPr lang="en-GB" sz="1200" dirty="0"/>
          </a:p>
        </p:txBody>
      </p:sp>
      <p:cxnSp>
        <p:nvCxnSpPr>
          <p:cNvPr id="17" name="Rechte verbindingslijn met pijl 16"/>
          <p:cNvCxnSpPr/>
          <p:nvPr/>
        </p:nvCxnSpPr>
        <p:spPr>
          <a:xfrm flipH="1">
            <a:off x="2770413" y="4127999"/>
            <a:ext cx="652055" cy="60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8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14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28" y="452846"/>
            <a:ext cx="5673023" cy="6015853"/>
          </a:xfrm>
          <a:prstGeom prst="rect">
            <a:avLst/>
          </a:prstGeom>
        </p:spPr>
      </p:pic>
      <p:pic>
        <p:nvPicPr>
          <p:cNvPr id="3" name="Hoek rechte vla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05762" y="28536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15</a:t>
            </a:fld>
            <a:endParaRPr lang="en-GB"/>
          </a:p>
        </p:txBody>
      </p:sp>
      <p:sp>
        <p:nvSpPr>
          <p:cNvPr id="5" name="Tekstvak 4"/>
          <p:cNvSpPr txBox="1"/>
          <p:nvPr/>
        </p:nvSpPr>
        <p:spPr>
          <a:xfrm flipH="1">
            <a:off x="1047203" y="1001486"/>
            <a:ext cx="60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smtClean="0"/>
              <a:t>2.5 </a:t>
            </a:r>
            <a:r>
              <a:rPr lang="nl-BE" b="1" dirty="0" smtClean="0"/>
              <a:t>Berekenen van afstanden in IR</a:t>
            </a:r>
            <a:r>
              <a:rPr lang="nl-BE" b="1" baseline="30000" dirty="0" smtClean="0"/>
              <a:t>3</a:t>
            </a:r>
            <a:endParaRPr lang="en-GB" b="1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03" y="1755775"/>
            <a:ext cx="66008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27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16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805" y="962160"/>
            <a:ext cx="6619875" cy="300037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805" y="4080981"/>
            <a:ext cx="2409214" cy="227536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9689" y="6068423"/>
            <a:ext cx="3552825" cy="285750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8011885" y="3131538"/>
            <a:ext cx="245581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1200" dirty="0" smtClean="0"/>
              <a:t>Op slides 16 en 17 kan u de theoretische uitwerking lezen. Van belang is vooral het eindresultaat op het einde van slide 17.</a:t>
            </a:r>
            <a:endParaRPr lang="en-GB" sz="1200" dirty="0"/>
          </a:p>
        </p:txBody>
      </p:sp>
      <p:sp>
        <p:nvSpPr>
          <p:cNvPr id="7" name="Tekstvak 6"/>
          <p:cNvSpPr txBox="1"/>
          <p:nvPr/>
        </p:nvSpPr>
        <p:spPr>
          <a:xfrm flipH="1">
            <a:off x="8011885" y="4389121"/>
            <a:ext cx="2854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1200" dirty="0" smtClean="0"/>
              <a:t>(</a:t>
            </a:r>
            <a:r>
              <a:rPr lang="nl-BE" sz="1200" dirty="0" err="1" smtClean="0"/>
              <a:t>a,b,c</a:t>
            </a:r>
            <a:r>
              <a:rPr lang="nl-BE" sz="1200" dirty="0" smtClean="0"/>
              <a:t>) is een vector loodrecht op vlak </a:t>
            </a:r>
            <a:r>
              <a:rPr lang="el-GR" sz="1200" dirty="0" smtClean="0"/>
              <a:t>α</a:t>
            </a:r>
            <a:r>
              <a:rPr lang="nl-BE" sz="1200" dirty="0" smtClean="0"/>
              <a:t> en is dus evenwijdig met rechte r. Dus vector (</a:t>
            </a:r>
            <a:r>
              <a:rPr lang="nl-BE" sz="1200" dirty="0" err="1" smtClean="0"/>
              <a:t>a,b,c</a:t>
            </a:r>
            <a:r>
              <a:rPr lang="nl-BE" sz="1200" dirty="0" smtClean="0"/>
              <a:t>) is een richtingsvector van rechte r.</a:t>
            </a:r>
            <a:endParaRPr lang="en-GB" sz="1200" dirty="0"/>
          </a:p>
        </p:txBody>
      </p:sp>
      <p:sp>
        <p:nvSpPr>
          <p:cNvPr id="8" name="Rechthoek 7"/>
          <p:cNvSpPr/>
          <p:nvPr/>
        </p:nvSpPr>
        <p:spPr>
          <a:xfrm>
            <a:off x="4219302" y="3048135"/>
            <a:ext cx="134984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Rechte verbindingslijn met pijl 9"/>
          <p:cNvCxnSpPr/>
          <p:nvPr/>
        </p:nvCxnSpPr>
        <p:spPr>
          <a:xfrm flipH="1" flipV="1">
            <a:off x="4450080" y="3962535"/>
            <a:ext cx="3344091" cy="84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agina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19732" y="218720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4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17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29" y="381366"/>
            <a:ext cx="6705600" cy="6200775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 flipH="1">
            <a:off x="8500564" y="5791200"/>
            <a:ext cx="1481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ONTHOUDEN</a:t>
            </a:r>
            <a:endParaRPr lang="en-GB" dirty="0"/>
          </a:p>
        </p:txBody>
      </p:sp>
      <p:cxnSp>
        <p:nvCxnSpPr>
          <p:cNvPr id="7" name="Rechte verbindingslijn met pijl 6"/>
          <p:cNvCxnSpPr/>
          <p:nvPr/>
        </p:nvCxnSpPr>
        <p:spPr>
          <a:xfrm flipH="1">
            <a:off x="5164183" y="5975866"/>
            <a:ext cx="3213463" cy="27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agina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0564" y="29696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1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18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118" y="629086"/>
            <a:ext cx="6667500" cy="501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/>
              <p:cNvSpPr txBox="1"/>
              <p:nvPr/>
            </p:nvSpPr>
            <p:spPr>
              <a:xfrm>
                <a:off x="8098971" y="4206240"/>
                <a:ext cx="2316480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BE" sz="1200" dirty="0" smtClean="0"/>
                  <a:t>Richtingsvector (2,3,1) van rechte r kan gebruikt worden als normaalvector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nl-BE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nl-BE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1200" dirty="0" smtClean="0"/>
                  <a:t> want r </a:t>
                </a:r>
                <a:r>
                  <a:rPr lang="en-GB" sz="1200" dirty="0" err="1" smtClean="0"/>
                  <a:t>staat</a:t>
                </a:r>
                <a:r>
                  <a:rPr lang="en-GB" sz="1200" dirty="0" smtClean="0"/>
                  <a:t> </a:t>
                </a:r>
                <a:r>
                  <a:rPr lang="en-GB" sz="1200" dirty="0" err="1" smtClean="0"/>
                  <a:t>loodrecht</a:t>
                </a:r>
                <a:r>
                  <a:rPr lang="en-GB" sz="1200" dirty="0" smtClean="0"/>
                  <a:t> op </a:t>
                </a:r>
                <a:r>
                  <a:rPr lang="en-GB" sz="1200" dirty="0" err="1" smtClean="0"/>
                  <a:t>vlak</a:t>
                </a:r>
                <a:r>
                  <a:rPr lang="en-GB" sz="1200" dirty="0" smtClean="0"/>
                  <a:t> </a:t>
                </a:r>
                <a:r>
                  <a:rPr lang="el-GR" sz="1200" dirty="0" smtClean="0"/>
                  <a:t>α</a:t>
                </a:r>
                <a:r>
                  <a:rPr lang="nl-BE" sz="1200" dirty="0" smtClean="0"/>
                  <a:t>.</a:t>
                </a:r>
                <a:endParaRPr lang="en-GB" sz="1200" dirty="0"/>
              </a:p>
            </p:txBody>
          </p:sp>
        </mc:Choice>
        <mc:Fallback xmlns="">
          <p:sp>
            <p:nvSpPr>
              <p:cNvPr id="3" name="Tekstvak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71" y="4206240"/>
                <a:ext cx="2316480" cy="830997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agina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98971" y="19335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1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19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53" y="635505"/>
            <a:ext cx="66008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2</a:t>
            </a:fld>
            <a:endParaRPr lang="en-GB"/>
          </a:p>
        </p:txBody>
      </p:sp>
      <p:sp>
        <p:nvSpPr>
          <p:cNvPr id="3" name="Tekstvak 2"/>
          <p:cNvSpPr txBox="1"/>
          <p:nvPr/>
        </p:nvSpPr>
        <p:spPr>
          <a:xfrm flipH="1">
            <a:off x="1047203" y="1001486"/>
            <a:ext cx="625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smtClean="0"/>
              <a:t>2.1 </a:t>
            </a:r>
            <a:r>
              <a:rPr lang="nl-BE" b="1" dirty="0" smtClean="0"/>
              <a:t>Parameter- &amp; cartesische vergelijking van een rechte in IR</a:t>
            </a:r>
            <a:r>
              <a:rPr lang="nl-BE" b="1" baseline="30000" dirty="0" smtClean="0"/>
              <a:t>3</a:t>
            </a:r>
            <a:endParaRPr lang="en-GB" b="1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03" y="1647817"/>
            <a:ext cx="6268508" cy="4857486"/>
          </a:xfrm>
          <a:prstGeom prst="rect">
            <a:avLst/>
          </a:prstGeom>
        </p:spPr>
      </p:pic>
      <p:pic>
        <p:nvPicPr>
          <p:cNvPr id="4" name="rechte in R3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711" y="3240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5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20</a:t>
            </a:fld>
            <a:endParaRPr lang="en-GB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42" y="629086"/>
            <a:ext cx="66865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7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21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64" y="629086"/>
            <a:ext cx="6648450" cy="313372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64" y="3922667"/>
            <a:ext cx="66198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39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22</a:t>
            </a:fld>
            <a:endParaRPr lang="en-GB"/>
          </a:p>
        </p:txBody>
      </p:sp>
      <p:sp>
        <p:nvSpPr>
          <p:cNvPr id="5" name="Tekstvak 4"/>
          <p:cNvSpPr txBox="1"/>
          <p:nvPr/>
        </p:nvSpPr>
        <p:spPr>
          <a:xfrm flipH="1">
            <a:off x="1047203" y="1001486"/>
            <a:ext cx="60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smtClean="0"/>
              <a:t>2.6 </a:t>
            </a:r>
            <a:r>
              <a:rPr lang="nl-BE" b="1" dirty="0" smtClean="0"/>
              <a:t>Vlakkenwaaier in IR</a:t>
            </a:r>
            <a:r>
              <a:rPr lang="nl-BE" b="1" baseline="30000" dirty="0" smtClean="0"/>
              <a:t>3</a:t>
            </a:r>
            <a:endParaRPr lang="en-GB" b="1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03" y="1728039"/>
            <a:ext cx="5963197" cy="4849381"/>
          </a:xfrm>
          <a:prstGeom prst="rect">
            <a:avLst/>
          </a:prstGeom>
        </p:spPr>
      </p:pic>
      <p:pic>
        <p:nvPicPr>
          <p:cNvPr id="3" name="Vlakkenwaai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19732" y="54313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2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3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99" y="806985"/>
            <a:ext cx="7372350" cy="298132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99" y="3844875"/>
            <a:ext cx="6004969" cy="2694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/>
              <p:cNvSpPr txBox="1"/>
              <p:nvPr/>
            </p:nvSpPr>
            <p:spPr>
              <a:xfrm flipH="1">
                <a:off x="8142514" y="1602377"/>
                <a:ext cx="3980996" cy="5775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BE" sz="1200" dirty="0" smtClean="0"/>
                  <a:t>Willekeurige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B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GB" dirty="0" smtClean="0"/>
                  <a:t> </a:t>
                </a:r>
                <a:r>
                  <a:rPr lang="en-GB" sz="1200" dirty="0" smtClean="0"/>
                  <a:t>van </a:t>
                </a:r>
                <a:r>
                  <a:rPr lang="en-GB" sz="1200" dirty="0" err="1" smtClean="0"/>
                  <a:t>rechte</a:t>
                </a:r>
                <a:r>
                  <a:rPr lang="en-GB" sz="1200" dirty="0" smtClean="0"/>
                  <a:t> r = PQ is </a:t>
                </a:r>
                <a:r>
                  <a:rPr lang="en-GB" sz="1200" dirty="0" err="1" smtClean="0"/>
                  <a:t>te</a:t>
                </a:r>
                <a:r>
                  <a:rPr lang="en-GB" sz="1200" dirty="0" smtClean="0"/>
                  <a:t> </a:t>
                </a:r>
                <a:r>
                  <a:rPr lang="en-GB" sz="1200" dirty="0" err="1" smtClean="0"/>
                  <a:t>schrijven</a:t>
                </a:r>
                <a:r>
                  <a:rPr lang="en-GB" sz="1200" dirty="0" smtClean="0"/>
                  <a:t> </a:t>
                </a:r>
                <a:r>
                  <a:rPr lang="en-GB" sz="1200" dirty="0" err="1" smtClean="0"/>
                  <a:t>als</a:t>
                </a:r>
                <a:r>
                  <a:rPr lang="en-GB" sz="12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dirty="0" smtClean="0"/>
                  <a:t> </a:t>
                </a:r>
                <a:r>
                  <a:rPr lang="en-GB" sz="1200" dirty="0" smtClean="0"/>
                  <a:t>= </a:t>
                </a:r>
                <a:r>
                  <a:rPr lang="en-GB" sz="1200" dirty="0" err="1" smtClean="0"/>
                  <a:t>steunvector</a:t>
                </a:r>
                <a:r>
                  <a:rPr lang="en-GB" sz="12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200" b="0" i="1" smtClean="0">
                            <a:latin typeface="Cambria Math" panose="02040503050406030204" pitchFamily="18" charset="0"/>
                          </a:rPr>
                          <m:t>𝑂𝑃</m:t>
                        </m:r>
                      </m:e>
                    </m:acc>
                  </m:oMath>
                </a14:m>
                <a:r>
                  <a:rPr lang="en-GB" sz="1200" dirty="0" smtClean="0"/>
                  <a:t> + </a:t>
                </a:r>
                <a:r>
                  <a:rPr lang="en-GB" sz="1200" dirty="0" err="1" smtClean="0"/>
                  <a:t>veelvoud</a:t>
                </a:r>
                <a:r>
                  <a:rPr lang="en-GB" sz="1200" dirty="0" smtClean="0"/>
                  <a:t> van (k </a:t>
                </a:r>
                <a:r>
                  <a:rPr lang="en-GB" sz="1200" dirty="0" err="1" smtClean="0"/>
                  <a:t>keer</a:t>
                </a:r>
                <a:r>
                  <a:rPr lang="en-GB" sz="1200" dirty="0" smtClean="0"/>
                  <a:t>) </a:t>
                </a:r>
                <a:r>
                  <a:rPr lang="en-GB" sz="1200" dirty="0" err="1" smtClean="0"/>
                  <a:t>richtingsvector</a:t>
                </a:r>
                <a:r>
                  <a:rPr lang="en-GB" sz="12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200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e>
                    </m:acc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4" name="Tekstvak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42514" y="1602377"/>
                <a:ext cx="3980996" cy="577594"/>
              </a:xfrm>
              <a:prstGeom prst="rect">
                <a:avLst/>
              </a:prstGeom>
              <a:blipFill>
                <a:blip r:embed="rId6"/>
                <a:stretch>
                  <a:fillRect r="-458" b="-61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Rechte verbindingslijn met pijl 10"/>
          <p:cNvCxnSpPr/>
          <p:nvPr/>
        </p:nvCxnSpPr>
        <p:spPr>
          <a:xfrm>
            <a:off x="6348549" y="17678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 flipH="1" flipV="1">
            <a:off x="6224179" y="1734419"/>
            <a:ext cx="1918335" cy="156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>
            <a:off x="8301718" y="5416732"/>
            <a:ext cx="21834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ONTHOUDEN</a:t>
            </a:r>
            <a:endParaRPr lang="en-GB" dirty="0"/>
          </a:p>
        </p:txBody>
      </p:sp>
      <p:cxnSp>
        <p:nvCxnSpPr>
          <p:cNvPr id="17" name="Rechte verbindingslijn met pijl 16"/>
          <p:cNvCxnSpPr/>
          <p:nvPr/>
        </p:nvCxnSpPr>
        <p:spPr>
          <a:xfrm flipH="1">
            <a:off x="5521234" y="5601398"/>
            <a:ext cx="2710815" cy="137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94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4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368" y="833437"/>
            <a:ext cx="7372350" cy="5705475"/>
          </a:xfrm>
          <a:prstGeom prst="rect">
            <a:avLst/>
          </a:prstGeom>
        </p:spPr>
      </p:pic>
      <p:pic>
        <p:nvPicPr>
          <p:cNvPr id="4" name="Parametervgl rech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88884" y="2761674"/>
            <a:ext cx="487363" cy="487363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 flipV="1">
            <a:off x="4275909" y="3005355"/>
            <a:ext cx="4110445" cy="68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8795657" y="4615543"/>
            <a:ext cx="25581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1200" dirty="0" smtClean="0"/>
              <a:t>In de </a:t>
            </a:r>
            <a:r>
              <a:rPr lang="nl-BE" sz="1200" dirty="0" err="1" smtClean="0"/>
              <a:t>parametervgl</a:t>
            </a:r>
            <a:r>
              <a:rPr lang="nl-BE" sz="1200" dirty="0" smtClean="0"/>
              <a:t> de parameter (k) wegwerken geeft de cartesische </a:t>
            </a:r>
            <a:r>
              <a:rPr lang="nl-BE" sz="1200" dirty="0" err="1" smtClean="0"/>
              <a:t>vgl</a:t>
            </a:r>
            <a:r>
              <a:rPr lang="nl-BE" sz="1200" dirty="0" smtClean="0"/>
              <a:t> van die rechte.</a:t>
            </a:r>
            <a:endParaRPr lang="en-GB" sz="1200" dirty="0"/>
          </a:p>
        </p:txBody>
      </p:sp>
      <p:cxnSp>
        <p:nvCxnSpPr>
          <p:cNvPr id="12" name="Rechte verbindingslijn met pijl 11"/>
          <p:cNvCxnSpPr/>
          <p:nvPr/>
        </p:nvCxnSpPr>
        <p:spPr>
          <a:xfrm flipH="1">
            <a:off x="5251269" y="5216434"/>
            <a:ext cx="3481296" cy="9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46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5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135" y="1005703"/>
            <a:ext cx="7391400" cy="4829175"/>
          </a:xfrm>
          <a:prstGeom prst="rect">
            <a:avLst/>
          </a:prstGeom>
        </p:spPr>
      </p:pic>
      <p:pic>
        <p:nvPicPr>
          <p:cNvPr id="3" name="Cartesische vgl rech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74588" y="1782445"/>
            <a:ext cx="487363" cy="487363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>
            <a:off x="8003177" y="2026126"/>
            <a:ext cx="1454332" cy="11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agina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74587" y="3832088"/>
            <a:ext cx="487363" cy="487363"/>
          </a:xfrm>
          <a:prstGeom prst="rect">
            <a:avLst/>
          </a:prstGeom>
        </p:spPr>
      </p:pic>
      <p:cxnSp>
        <p:nvCxnSpPr>
          <p:cNvPr id="11" name="Rechte verbindingslijn met pijl 10"/>
          <p:cNvCxnSpPr/>
          <p:nvPr/>
        </p:nvCxnSpPr>
        <p:spPr>
          <a:xfrm>
            <a:off x="5782491" y="3582034"/>
            <a:ext cx="3579223" cy="24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 flipV="1">
            <a:off x="5216434" y="4319451"/>
            <a:ext cx="4136572" cy="792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65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6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76" y="957670"/>
            <a:ext cx="7353300" cy="4629150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8865326" y="1764268"/>
            <a:ext cx="20029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ONTHOUDEN</a:t>
            </a:r>
            <a:endParaRPr lang="en-GB" dirty="0"/>
          </a:p>
        </p:txBody>
      </p:sp>
      <p:cxnSp>
        <p:nvCxnSpPr>
          <p:cNvPr id="5" name="Rechte verbindingslijn met pijl 4"/>
          <p:cNvCxnSpPr/>
          <p:nvPr/>
        </p:nvCxnSpPr>
        <p:spPr>
          <a:xfrm flipV="1">
            <a:off x="6130834" y="2133600"/>
            <a:ext cx="2647406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agina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65326" y="21915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7</a:t>
            </a:fld>
            <a:endParaRPr lang="en-GB"/>
          </a:p>
        </p:txBody>
      </p:sp>
      <p:sp>
        <p:nvSpPr>
          <p:cNvPr id="5" name="Tekstvak 4"/>
          <p:cNvSpPr txBox="1"/>
          <p:nvPr/>
        </p:nvSpPr>
        <p:spPr>
          <a:xfrm flipH="1">
            <a:off x="1047203" y="1001486"/>
            <a:ext cx="604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smtClean="0"/>
              <a:t>2.2 </a:t>
            </a:r>
            <a:r>
              <a:rPr lang="nl-BE" b="1" dirty="0" smtClean="0"/>
              <a:t>Parameter- &amp; cartesische vergelijking van een vlak in IR</a:t>
            </a:r>
            <a:r>
              <a:rPr lang="nl-BE" b="1" baseline="30000" dirty="0" smtClean="0"/>
              <a:t>3</a:t>
            </a:r>
            <a:endParaRPr lang="en-GB" b="1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203" y="1647817"/>
            <a:ext cx="5993308" cy="5073658"/>
          </a:xfrm>
          <a:prstGeom prst="rect">
            <a:avLst/>
          </a:prstGeom>
        </p:spPr>
      </p:pic>
      <p:pic>
        <p:nvPicPr>
          <p:cNvPr id="3" name="Vlak in R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38192" y="3184525"/>
            <a:ext cx="487363" cy="487363"/>
          </a:xfrm>
          <a:prstGeom prst="rect">
            <a:avLst/>
          </a:prstGeom>
        </p:spPr>
      </p:pic>
      <p:pic>
        <p:nvPicPr>
          <p:cNvPr id="4" name="Vlak in R3-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38191" y="48043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8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80" y="764313"/>
            <a:ext cx="7305675" cy="294322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580" y="4005262"/>
            <a:ext cx="7296150" cy="2533650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 flipH="1">
            <a:off x="8610600" y="4902755"/>
            <a:ext cx="16437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ONTHOUDEN</a:t>
            </a:r>
            <a:endParaRPr lang="en-GB" dirty="0"/>
          </a:p>
        </p:txBody>
      </p:sp>
      <p:pic>
        <p:nvPicPr>
          <p:cNvPr id="5" name="pagina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10600" y="5326855"/>
            <a:ext cx="487363" cy="487363"/>
          </a:xfrm>
          <a:prstGeom prst="rect">
            <a:avLst/>
          </a:prstGeom>
        </p:spPr>
      </p:pic>
      <p:cxnSp>
        <p:nvCxnSpPr>
          <p:cNvPr id="9" name="Rechte verbindingslijn met pijl 8"/>
          <p:cNvCxnSpPr/>
          <p:nvPr/>
        </p:nvCxnSpPr>
        <p:spPr>
          <a:xfrm flipH="1">
            <a:off x="7088777" y="5390606"/>
            <a:ext cx="1418318" cy="10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5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uhasselt.be/images/DCM/huisstijl/2017/logo/download/UHasselt-liggen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133647"/>
            <a:ext cx="2117362" cy="5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 Leuve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3647"/>
            <a:ext cx="1385842" cy="4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B99B-156F-4404-B390-EF47CCB184BC}" type="slidenum">
              <a:rPr lang="en-GB" smtClean="0"/>
              <a:t>9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815" y="775743"/>
            <a:ext cx="6144205" cy="5763169"/>
          </a:xfrm>
          <a:prstGeom prst="rect">
            <a:avLst/>
          </a:prstGeom>
        </p:spPr>
      </p:pic>
      <p:pic>
        <p:nvPicPr>
          <p:cNvPr id="3" name="Vlak in R3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19732" y="3252246"/>
            <a:ext cx="487363" cy="487363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V="1">
            <a:off x="4632960" y="3492137"/>
            <a:ext cx="3091543" cy="2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8019732" y="4545874"/>
            <a:ext cx="27867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1200" dirty="0" smtClean="0"/>
              <a:t>Uit de </a:t>
            </a:r>
            <a:r>
              <a:rPr lang="nl-BE" sz="1200" dirty="0" err="1" smtClean="0"/>
              <a:t>parametervgl</a:t>
            </a:r>
            <a:r>
              <a:rPr lang="nl-BE" sz="1200" dirty="0" smtClean="0"/>
              <a:t> de parameters k en l wegwerken geeft de cartesisch </a:t>
            </a:r>
            <a:r>
              <a:rPr lang="nl-BE" sz="1200" dirty="0" err="1" smtClean="0"/>
              <a:t>vgl</a:t>
            </a:r>
            <a:r>
              <a:rPr lang="nl-BE" sz="1200" dirty="0" smtClean="0"/>
              <a:t> van het vlak</a:t>
            </a:r>
            <a:endParaRPr lang="en-GB" sz="1200" dirty="0"/>
          </a:p>
        </p:txBody>
      </p:sp>
      <p:pic>
        <p:nvPicPr>
          <p:cNvPr id="4" name="pagina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19732" y="5511107"/>
            <a:ext cx="487363" cy="487363"/>
          </a:xfrm>
          <a:prstGeom prst="rect">
            <a:avLst/>
          </a:prstGeom>
        </p:spPr>
      </p:pic>
      <p:cxnSp>
        <p:nvCxnSpPr>
          <p:cNvPr id="9" name="Rechte verbindingslijn met pijl 8"/>
          <p:cNvCxnSpPr/>
          <p:nvPr/>
        </p:nvCxnSpPr>
        <p:spPr>
          <a:xfrm>
            <a:off x="7785463" y="57302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5277394" y="5599611"/>
            <a:ext cx="2464526" cy="1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16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257</Words>
  <Application>Microsoft Office PowerPoint</Application>
  <PresentationFormat>Breedbeeld</PresentationFormat>
  <Paragraphs>48</Paragraphs>
  <Slides>22</Slides>
  <Notes>0</Notes>
  <HiddenSlides>0</HiddenSlides>
  <MMClips>18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UHasselt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SNOECX Andy</dc:creator>
  <cp:lastModifiedBy>SNOECX Andy</cp:lastModifiedBy>
  <cp:revision>26</cp:revision>
  <dcterms:created xsi:type="dcterms:W3CDTF">2020-07-27T11:02:17Z</dcterms:created>
  <dcterms:modified xsi:type="dcterms:W3CDTF">2021-02-08T13:34:57Z</dcterms:modified>
</cp:coreProperties>
</file>